
<file path=[Content_Types].xml><?xml version="1.0" encoding="utf-8"?>
<Types xmlns="http://schemas.openxmlformats.org/package/2006/content-types">
  <Default Extension="xml" ContentType="application/xml"/>
  <Default Extension="wav" ContentType="audio/wav"/>
  <Default Extension="jpeg" ContentType="image/jpeg"/>
  <Default Extension="jpg" ContentType="image/jpeg"/>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handoutMasterIdLst>
    <p:handoutMasterId r:id="rId21"/>
  </p:handoutMasterIdLst>
  <p:sldIdLst>
    <p:sldId id="256" r:id="rId2"/>
    <p:sldId id="257" r:id="rId3"/>
    <p:sldId id="258" r:id="rId4"/>
    <p:sldId id="259" r:id="rId5"/>
    <p:sldId id="260" r:id="rId6"/>
    <p:sldId id="266" r:id="rId7"/>
    <p:sldId id="267" r:id="rId8"/>
    <p:sldId id="268" r:id="rId9"/>
    <p:sldId id="269" r:id="rId10"/>
    <p:sldId id="270" r:id="rId11"/>
    <p:sldId id="271" r:id="rId12"/>
    <p:sldId id="272" r:id="rId13"/>
    <p:sldId id="278" r:id="rId14"/>
    <p:sldId id="273" r:id="rId15"/>
    <p:sldId id="279" r:id="rId16"/>
    <p:sldId id="274" r:id="rId17"/>
    <p:sldId id="275" r:id="rId18"/>
    <p:sldId id="276" r:id="rId19"/>
    <p:sldId id="277" r:id="rId20"/>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4168" y="-10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18964E9A-CCE1-4EC5-AE96-384CFC081E1C}" type="datetimeFigureOut">
              <a:rPr lang="en-US" smtClean="0"/>
              <a:t>1/4/15</a:t>
            </a:fld>
            <a:endParaRPr lang="en-US"/>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448968C3-3AC1-4ACA-BE57-FAB76608649E}" type="slidenum">
              <a:rPr lang="en-US" smtClean="0"/>
              <a:t>‹#›</a:t>
            </a:fld>
            <a:endParaRPr lang="en-US"/>
          </a:p>
        </p:txBody>
      </p:sp>
    </p:spTree>
    <p:extLst>
      <p:ext uri="{BB962C8B-B14F-4D97-AF65-F5344CB8AC3E}">
        <p14:creationId xmlns:p14="http://schemas.microsoft.com/office/powerpoint/2010/main" val="343869416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861E0AA6-ABE0-46BF-B3C6-74F33E4D44F8}" type="datetimeFigureOut">
              <a:rPr lang="en-US" smtClean="0"/>
              <a:t>1/4/15</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B118FBAD-91D8-47FB-9067-4C0FE286CA3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1E0AA6-ABE0-46BF-B3C6-74F33E4D44F8}" type="datetimeFigureOut">
              <a:rPr lang="en-US" smtClean="0"/>
              <a:t>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18FBAD-91D8-47FB-9067-4C0FE286CA3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1E0AA6-ABE0-46BF-B3C6-74F33E4D44F8}" type="datetimeFigureOut">
              <a:rPr lang="en-US" smtClean="0"/>
              <a:t>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18FBAD-91D8-47FB-9067-4C0FE286CA3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1E0AA6-ABE0-46BF-B3C6-74F33E4D44F8}" type="datetimeFigureOut">
              <a:rPr lang="en-US" smtClean="0"/>
              <a:t>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18FBAD-91D8-47FB-9067-4C0FE286CA3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1E0AA6-ABE0-46BF-B3C6-74F33E4D44F8}" type="datetimeFigureOut">
              <a:rPr lang="en-US" smtClean="0"/>
              <a:t>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18FBAD-91D8-47FB-9067-4C0FE286CA3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861E0AA6-ABE0-46BF-B3C6-74F33E4D44F8}" type="datetimeFigureOut">
              <a:rPr lang="en-US" smtClean="0"/>
              <a:t>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18FBAD-91D8-47FB-9067-4C0FE286CA30}" type="slidenum">
              <a:rPr lang="en-US" smtClean="0"/>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861E0AA6-ABE0-46BF-B3C6-74F33E4D44F8}" type="datetimeFigureOut">
              <a:rPr lang="en-US" smtClean="0"/>
              <a:t>1/4/15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18FBAD-91D8-47FB-9067-4C0FE286CA30}" type="slidenum">
              <a:rPr lang="en-US" smtClean="0"/>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1E0AA6-ABE0-46BF-B3C6-74F33E4D44F8}" type="datetimeFigureOut">
              <a:rPr lang="en-US" smtClean="0"/>
              <a:t>1/4/15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18FBAD-91D8-47FB-9067-4C0FE286CA3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1E0AA6-ABE0-46BF-B3C6-74F33E4D44F8}" type="datetimeFigureOut">
              <a:rPr lang="en-US" smtClean="0"/>
              <a:t>1/4/15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18FBAD-91D8-47FB-9067-4C0FE286CA3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861E0AA6-ABE0-46BF-B3C6-74F33E4D44F8}" type="datetimeFigureOut">
              <a:rPr lang="en-US" smtClean="0"/>
              <a:t>1/4/15</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a:p>
        </p:txBody>
      </p:sp>
      <p:sp>
        <p:nvSpPr>
          <p:cNvPr id="7" name="Slide Number Placeholder 6"/>
          <p:cNvSpPr>
            <a:spLocks noGrp="1"/>
          </p:cNvSpPr>
          <p:nvPr>
            <p:ph type="sldNum" sz="quarter" idx="12"/>
          </p:nvPr>
        </p:nvSpPr>
        <p:spPr>
          <a:xfrm rot="60000">
            <a:off x="7557313" y="5896961"/>
            <a:ext cx="554023" cy="365125"/>
          </a:xfrm>
        </p:spPr>
        <p:txBody>
          <a:bodyPr/>
          <a:lstStyle/>
          <a:p>
            <a:fld id="{B118FBAD-91D8-47FB-9067-4C0FE286CA3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861E0AA6-ABE0-46BF-B3C6-74F33E4D44F8}" type="datetimeFigureOut">
              <a:rPr lang="en-US" smtClean="0"/>
              <a:t>1/4/15</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a:p>
        </p:txBody>
      </p:sp>
      <p:sp>
        <p:nvSpPr>
          <p:cNvPr id="7" name="Slide Number Placeholder 6"/>
          <p:cNvSpPr>
            <a:spLocks noGrp="1"/>
          </p:cNvSpPr>
          <p:nvPr>
            <p:ph type="sldNum" sz="quarter" idx="12"/>
          </p:nvPr>
        </p:nvSpPr>
        <p:spPr>
          <a:xfrm rot="60000">
            <a:off x="7562089" y="5900026"/>
            <a:ext cx="554023" cy="365125"/>
          </a:xfrm>
        </p:spPr>
        <p:txBody>
          <a:bodyPr/>
          <a:lstStyle/>
          <a:p>
            <a:fld id="{B118FBAD-91D8-47FB-9067-4C0FE286CA3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3.jpeg"/><Relationship Id="rId1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861E0AA6-ABE0-46BF-B3C6-74F33E4D44F8}" type="datetimeFigureOut">
              <a:rPr lang="en-US" smtClean="0"/>
              <a:t>1/4/15</a:t>
            </a:fld>
            <a:endParaRPr lang="en-U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B118FBAD-91D8-47FB-9067-4C0FE286CA3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g"/><Relationship Id="rId3"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2.wav"/><Relationship Id="rId3" Type="http://schemas.openxmlformats.org/officeDocument/2006/relationships/audio" Target="../media/audio2.wav"/></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hyperlink" Target="http://en.wikipedia.org/wiki/Suffrage" TargetMode="External"/><Relationship Id="rId4" Type="http://schemas.openxmlformats.org/officeDocument/2006/relationships/hyperlink" Target="http://en.wikipedia.org/wiki/Article_Five_of_the_United_States_Constitution" TargetMode="External"/><Relationship Id="rId5" Type="http://schemas.openxmlformats.org/officeDocument/2006/relationships/hyperlink" Target="http://en.wikipedia.org/wiki/Women's_suffrage_in_the_United_States" TargetMode="External"/><Relationship Id="rId6" Type="http://schemas.openxmlformats.org/officeDocument/2006/relationships/image" Target="../media/image19.png"/><Relationship Id="rId1" Type="http://schemas.openxmlformats.org/officeDocument/2006/relationships/slideLayout" Target="../slideLayouts/slideLayout4.xml"/><Relationship Id="rId2" Type="http://schemas.openxmlformats.org/officeDocument/2006/relationships/hyperlink" Target="http://en.wikipedia.org/wiki/United_States_Constitution"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0.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1.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jpg"/><Relationship Id="rId3"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8.jpg"/><Relationship Id="rId3"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audio" Target="../media/audio1.wav"/><Relationship Id="rId1" Type="http://schemas.openxmlformats.org/officeDocument/2006/relationships/slideLayout" Target="../slideLayouts/slideLayout8.xml"/><Relationship Id="rId2" Type="http://schemas.openxmlformats.org/officeDocument/2006/relationships/audio" Target="../media/audio1.wav"/></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 Id="rId3"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1066800"/>
            <a:ext cx="5723468" cy="1828090"/>
          </a:xfrm>
        </p:spPr>
        <p:txBody>
          <a:bodyPr/>
          <a:lstStyle/>
          <a:p>
            <a:r>
              <a:rPr lang="en-US" u="sng" dirty="0" smtClean="0">
                <a:solidFill>
                  <a:schemeClr val="accent1">
                    <a:lumMod val="50000"/>
                  </a:schemeClr>
                </a:solidFill>
              </a:rPr>
              <a:t>The Gilded Age and Progressive Reforms</a:t>
            </a:r>
            <a:endParaRPr lang="en-US" u="sng" dirty="0">
              <a:solidFill>
                <a:schemeClr val="accent1">
                  <a:lumMod val="50000"/>
                </a:scheme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590800"/>
            <a:ext cx="5638800" cy="367074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183093">
            <a:off x="381000" y="2915322"/>
            <a:ext cx="2514600" cy="3664493"/>
          </a:xfrm>
          <a:prstGeom prst="rect">
            <a:avLst/>
          </a:prstGeom>
        </p:spPr>
      </p:pic>
    </p:spTree>
    <p:extLst>
      <p:ext uri="{BB962C8B-B14F-4D97-AF65-F5344CB8AC3E}">
        <p14:creationId xmlns:p14="http://schemas.microsoft.com/office/powerpoint/2010/main" val="23111183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5"/>
                                        </p:tgtEl>
                                        <p:attrNameLst>
                                          <p:attrName>r</p:attrName>
                                        </p:attrNameLst>
                                      </p:cBhvr>
                                    </p:animRot>
                                  </p:childTnLst>
                                </p:cTn>
                              </p:par>
                            </p:childTnLst>
                          </p:cTn>
                        </p:par>
                        <p:par>
                          <p:cTn id="7" fill="hold">
                            <p:stCondLst>
                              <p:cond delay="2000"/>
                            </p:stCondLst>
                            <p:childTnLst>
                              <p:par>
                                <p:cTn id="8" presetID="2" presetClass="entr" presetSubtype="4" fill="hold" nodeType="afterEffect">
                                  <p:stCondLst>
                                    <p:cond delay="100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fill="hold"/>
                                        <p:tgtEl>
                                          <p:spTgt spid="4"/>
                                        </p:tgtEl>
                                        <p:attrNameLst>
                                          <p:attrName>ppt_x</p:attrName>
                                        </p:attrNameLst>
                                      </p:cBhvr>
                                      <p:tavLst>
                                        <p:tav tm="0">
                                          <p:val>
                                            <p:strVal val="#ppt_x"/>
                                          </p:val>
                                        </p:tav>
                                        <p:tav tm="100000">
                                          <p:val>
                                            <p:strVal val="#ppt_x"/>
                                          </p:val>
                                        </p:tav>
                                      </p:tavLst>
                                    </p:anim>
                                    <p:anim calcmode="lin" valueType="num">
                                      <p:cBhvr additive="base">
                                        <p:cTn id="1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60000">
            <a:off x="1079683" y="864829"/>
            <a:ext cx="3064827" cy="1503037"/>
          </a:xfrm>
        </p:spPr>
        <p:txBody>
          <a:bodyPr/>
          <a:lstStyle/>
          <a:p>
            <a:r>
              <a:rPr lang="en-US" dirty="0" smtClean="0">
                <a:solidFill>
                  <a:schemeClr val="accent1">
                    <a:lumMod val="50000"/>
                  </a:schemeClr>
                </a:solidFill>
              </a:rPr>
              <a:t>“Fighting Bob” La </a:t>
            </a:r>
            <a:r>
              <a:rPr lang="en-US" dirty="0" err="1" smtClean="0">
                <a:solidFill>
                  <a:schemeClr val="accent1">
                    <a:lumMod val="50000"/>
                  </a:schemeClr>
                </a:solidFill>
              </a:rPr>
              <a:t>Follette</a:t>
            </a:r>
            <a:r>
              <a:rPr lang="en-US" dirty="0" smtClean="0">
                <a:solidFill>
                  <a:schemeClr val="accent1">
                    <a:lumMod val="50000"/>
                  </a:schemeClr>
                </a:solidFill>
              </a:rPr>
              <a:t> </a:t>
            </a:r>
            <a:endParaRPr lang="en-US" dirty="0">
              <a:solidFill>
                <a:schemeClr val="accent1">
                  <a:lumMod val="50000"/>
                </a:schemeClr>
              </a:solidFill>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08341" y="1142999"/>
            <a:ext cx="3645059" cy="4556323"/>
          </a:xfrm>
        </p:spPr>
      </p:pic>
      <p:sp>
        <p:nvSpPr>
          <p:cNvPr id="5" name="Text Placeholder 4"/>
          <p:cNvSpPr>
            <a:spLocks noGrp="1"/>
          </p:cNvSpPr>
          <p:nvPr>
            <p:ph type="body" sz="half" idx="2"/>
          </p:nvPr>
        </p:nvSpPr>
        <p:spPr>
          <a:xfrm rot="-60000">
            <a:off x="1139102" y="2589769"/>
            <a:ext cx="3048891" cy="3134458"/>
          </a:xfrm>
        </p:spPr>
        <p:txBody>
          <a:bodyPr>
            <a:normAutofit lnSpcReduction="10000"/>
          </a:bodyPr>
          <a:lstStyle/>
          <a:p>
            <a:pPr algn="l"/>
            <a:r>
              <a:rPr lang="en-US" dirty="0" smtClean="0">
                <a:latin typeface="+mj-lt"/>
              </a:rPr>
              <a:t>As the Senator from the state of Wisconsin, Robert “</a:t>
            </a:r>
            <a:r>
              <a:rPr lang="en-US" dirty="0" err="1" smtClean="0">
                <a:latin typeface="+mj-lt"/>
              </a:rPr>
              <a:t>Fightin</a:t>
            </a:r>
            <a:r>
              <a:rPr lang="en-US" dirty="0" smtClean="0">
                <a:latin typeface="+mj-lt"/>
              </a:rPr>
              <a:t>’ Bob” La </a:t>
            </a:r>
            <a:r>
              <a:rPr lang="en-US" dirty="0" err="1" smtClean="0">
                <a:latin typeface="+mj-lt"/>
              </a:rPr>
              <a:t>Follette</a:t>
            </a:r>
            <a:r>
              <a:rPr lang="en-US" dirty="0" smtClean="0">
                <a:latin typeface="+mj-lt"/>
              </a:rPr>
              <a:t> was well known for his efforts to empower ordinary consumers and voters.  He believed in economic justice – not the controlling interests of the railroads – and greater power for voters – more direct democracy, and less corruption from government officials on the local, state, and national level.  </a:t>
            </a:r>
            <a:endParaRPr lang="en-US" dirty="0">
              <a:latin typeface="+mj-lt"/>
            </a:endParaRPr>
          </a:p>
        </p:txBody>
      </p:sp>
    </p:spTree>
    <p:extLst>
      <p:ext uri="{BB962C8B-B14F-4D97-AF65-F5344CB8AC3E}">
        <p14:creationId xmlns:p14="http://schemas.microsoft.com/office/powerpoint/2010/main" val="42598467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u="sng" dirty="0" smtClean="0">
                <a:solidFill>
                  <a:schemeClr val="accent1">
                    <a:lumMod val="50000"/>
                  </a:schemeClr>
                </a:solidFill>
              </a:rPr>
              <a:t>Progressive Voting Reforms</a:t>
            </a:r>
            <a:endParaRPr lang="en-US" u="sng" dirty="0">
              <a:solidFill>
                <a:schemeClr val="accent1">
                  <a:lumMod val="50000"/>
                </a:schemeClr>
              </a:solidFill>
            </a:endParaRPr>
          </a:p>
        </p:txBody>
      </p:sp>
      <p:sp>
        <p:nvSpPr>
          <p:cNvPr id="6" name="Content Placeholder 5"/>
          <p:cNvSpPr>
            <a:spLocks noGrp="1"/>
          </p:cNvSpPr>
          <p:nvPr>
            <p:ph idx="1"/>
          </p:nvPr>
        </p:nvSpPr>
        <p:spPr>
          <a:xfrm>
            <a:off x="1066800" y="1905000"/>
            <a:ext cx="7162800" cy="4038599"/>
          </a:xfrm>
        </p:spPr>
        <p:txBody>
          <a:bodyPr/>
          <a:lstStyle/>
          <a:p>
            <a:r>
              <a:rPr lang="en-US" u="sng" dirty="0" smtClean="0">
                <a:solidFill>
                  <a:schemeClr val="accent1">
                    <a:lumMod val="50000"/>
                  </a:schemeClr>
                </a:solidFill>
                <a:latin typeface="+mj-lt"/>
              </a:rPr>
              <a:t>The Primary System </a:t>
            </a:r>
            <a:r>
              <a:rPr lang="en-US" dirty="0" smtClean="0">
                <a:latin typeface="+mj-lt"/>
              </a:rPr>
              <a:t>– </a:t>
            </a:r>
            <a:r>
              <a:rPr lang="en-US" i="1" dirty="0" smtClean="0">
                <a:latin typeface="+mj-lt"/>
              </a:rPr>
              <a:t>Instead of allowing party leaders to pick their candidates, an election in which voters can choose their candidates is held. </a:t>
            </a:r>
          </a:p>
          <a:p>
            <a:r>
              <a:rPr lang="en-US" u="sng" dirty="0" smtClean="0">
                <a:solidFill>
                  <a:schemeClr val="accent1">
                    <a:lumMod val="50000"/>
                  </a:schemeClr>
                </a:solidFill>
                <a:latin typeface="+mj-lt"/>
              </a:rPr>
              <a:t>The Recall </a:t>
            </a:r>
            <a:r>
              <a:rPr lang="en-US" dirty="0" smtClean="0">
                <a:latin typeface="+mj-lt"/>
              </a:rPr>
              <a:t>– </a:t>
            </a:r>
            <a:r>
              <a:rPr lang="en-US" i="1" dirty="0" smtClean="0">
                <a:latin typeface="+mj-lt"/>
              </a:rPr>
              <a:t>a process by which people may vote to remove an elected official from office.</a:t>
            </a:r>
          </a:p>
          <a:p>
            <a:r>
              <a:rPr lang="en-US" u="sng" dirty="0" smtClean="0">
                <a:solidFill>
                  <a:schemeClr val="accent1">
                    <a:lumMod val="50000"/>
                  </a:schemeClr>
                </a:solidFill>
                <a:latin typeface="+mj-lt"/>
              </a:rPr>
              <a:t>The Initiative </a:t>
            </a:r>
            <a:r>
              <a:rPr lang="en-US" dirty="0" smtClean="0">
                <a:latin typeface="+mj-lt"/>
              </a:rPr>
              <a:t>– </a:t>
            </a:r>
            <a:r>
              <a:rPr lang="en-US" i="1" dirty="0" smtClean="0">
                <a:latin typeface="+mj-lt"/>
              </a:rPr>
              <a:t>a process that allows voters to put a bill before the state legislature – without sponsorship by any particular delegate or member. </a:t>
            </a:r>
          </a:p>
          <a:p>
            <a:r>
              <a:rPr lang="en-US" u="sng" dirty="0" smtClean="0">
                <a:solidFill>
                  <a:schemeClr val="accent1">
                    <a:lumMod val="50000"/>
                  </a:schemeClr>
                </a:solidFill>
                <a:latin typeface="+mj-lt"/>
              </a:rPr>
              <a:t>The Referendum </a:t>
            </a:r>
            <a:r>
              <a:rPr lang="en-US" dirty="0" smtClean="0">
                <a:latin typeface="+mj-lt"/>
              </a:rPr>
              <a:t>– </a:t>
            </a:r>
            <a:r>
              <a:rPr lang="en-US" i="1" dirty="0" smtClean="0">
                <a:latin typeface="+mj-lt"/>
              </a:rPr>
              <a:t>a way for the people to vote directly on a new law – or a tax increase.</a:t>
            </a:r>
            <a:endParaRPr lang="en-US" i="1" dirty="0">
              <a:latin typeface="+mj-lt"/>
            </a:endParaRPr>
          </a:p>
        </p:txBody>
      </p:sp>
    </p:spTree>
    <p:extLst>
      <p:ext uri="{BB962C8B-B14F-4D97-AF65-F5344CB8AC3E}">
        <p14:creationId xmlns:p14="http://schemas.microsoft.com/office/powerpoint/2010/main" val="2745423147"/>
      </p:ext>
    </p:extLst>
  </p:cSld>
  <p:clrMapOvr>
    <a:masterClrMapping/>
  </p:clrMapOvr>
  <mc:AlternateContent xmlns:mc="http://schemas.openxmlformats.org/markup-compatibility/2006" xmlns:p14="http://schemas.microsoft.com/office/powerpoint/2010/main">
    <mc:Choice Requires="p14">
      <p:transition spd="slow" p14:dur="2000" advClick="0">
        <p:sndAc>
          <p:stSnd>
            <p:snd r:embed="rId2" name="arrow.wav"/>
          </p:stSnd>
        </p:sndAc>
      </p:transition>
    </mc:Choice>
    <mc:Fallback xmlns="">
      <p:transition spd="slow" advClick="0">
        <p:sndAc>
          <p:stSnd>
            <p:snd r:embed="rId3" name="arrow.wav"/>
          </p:stSnd>
        </p:sndAc>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p:cTn id="13" dur="1000" fill="hold"/>
                                        <p:tgtEl>
                                          <p:spTgt spid="6">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6">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6">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6">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2000"/>
                                        <p:tgtEl>
                                          <p:spTgt spid="6">
                                            <p:txEl>
                                              <p:pRg st="2" end="2"/>
                                            </p:txEl>
                                          </p:spTgt>
                                        </p:tgtEl>
                                      </p:cBhvr>
                                    </p:animEffect>
                                    <p:anim calcmode="lin" valueType="num">
                                      <p:cBhvr>
                                        <p:cTn id="22" dur="2000" fill="hold"/>
                                        <p:tgtEl>
                                          <p:spTgt spid="6">
                                            <p:txEl>
                                              <p:pRg st="2" end="2"/>
                                            </p:txEl>
                                          </p:spTgt>
                                        </p:tgtEl>
                                        <p:attrNameLst>
                                          <p:attrName>ppt_w</p:attrName>
                                        </p:attrNameLst>
                                      </p:cBhvr>
                                      <p:tavLst>
                                        <p:tav tm="0" fmla="#ppt_w*sin(2.5*pi*$)">
                                          <p:val>
                                            <p:fltVal val="0"/>
                                          </p:val>
                                        </p:tav>
                                        <p:tav tm="100000">
                                          <p:val>
                                            <p:fltVal val="1"/>
                                          </p:val>
                                        </p:tav>
                                      </p:tavLst>
                                    </p:anim>
                                    <p:anim calcmode="lin" valueType="num">
                                      <p:cBhvr>
                                        <p:cTn id="23" dur="2000" fill="hold"/>
                                        <p:tgtEl>
                                          <p:spTgt spid="6">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34" presetClass="emph" presetSubtype="0" fill="hold" nodeType="clickEffect">
                                  <p:stCondLst>
                                    <p:cond delay="0"/>
                                  </p:stCondLst>
                                  <p:iterate type="lt">
                                    <p:tmPct val="10000"/>
                                  </p:iterate>
                                  <p:childTnLst>
                                    <p:animMotion origin="layout" path="M 0.0 0.0 L 0.0 -0.07213" pathEditMode="relative" ptsTypes="">
                                      <p:cBhvr>
                                        <p:cTn id="27" dur="250" accel="50000" decel="50000" autoRev="1" fill="hold">
                                          <p:stCondLst>
                                            <p:cond delay="0"/>
                                          </p:stCondLst>
                                        </p:cTn>
                                        <p:tgtEl>
                                          <p:spTgt spid="6">
                                            <p:txEl>
                                              <p:pRg st="3" end="3"/>
                                            </p:txEl>
                                          </p:spTgt>
                                        </p:tgtEl>
                                        <p:attrNameLst>
                                          <p:attrName>ppt_x</p:attrName>
                                          <p:attrName>ppt_y</p:attrName>
                                        </p:attrNameLst>
                                      </p:cBhvr>
                                    </p:animMotion>
                                    <p:animRot by="1500000">
                                      <p:cBhvr>
                                        <p:cTn id="28" dur="125" fill="hold">
                                          <p:stCondLst>
                                            <p:cond delay="0"/>
                                          </p:stCondLst>
                                        </p:cTn>
                                        <p:tgtEl>
                                          <p:spTgt spid="6">
                                            <p:txEl>
                                              <p:pRg st="3" end="3"/>
                                            </p:txEl>
                                          </p:spTgt>
                                        </p:tgtEl>
                                        <p:attrNameLst>
                                          <p:attrName>r</p:attrName>
                                        </p:attrNameLst>
                                      </p:cBhvr>
                                    </p:animRot>
                                    <p:animRot by="-1500000">
                                      <p:cBhvr>
                                        <p:cTn id="29" dur="125" fill="hold">
                                          <p:stCondLst>
                                            <p:cond delay="125"/>
                                          </p:stCondLst>
                                        </p:cTn>
                                        <p:tgtEl>
                                          <p:spTgt spid="6">
                                            <p:txEl>
                                              <p:pRg st="3" end="3"/>
                                            </p:txEl>
                                          </p:spTgt>
                                        </p:tgtEl>
                                        <p:attrNameLst>
                                          <p:attrName>r</p:attrName>
                                        </p:attrNameLst>
                                      </p:cBhvr>
                                    </p:animRot>
                                    <p:animRot by="-1500000">
                                      <p:cBhvr>
                                        <p:cTn id="30" dur="125" fill="hold">
                                          <p:stCondLst>
                                            <p:cond delay="250"/>
                                          </p:stCondLst>
                                        </p:cTn>
                                        <p:tgtEl>
                                          <p:spTgt spid="6">
                                            <p:txEl>
                                              <p:pRg st="3" end="3"/>
                                            </p:txEl>
                                          </p:spTgt>
                                        </p:tgtEl>
                                        <p:attrNameLst>
                                          <p:attrName>r</p:attrName>
                                        </p:attrNameLst>
                                      </p:cBhvr>
                                    </p:animRot>
                                    <p:animRot by="1500000">
                                      <p:cBhvr>
                                        <p:cTn id="31" dur="125" fill="hold">
                                          <p:stCondLst>
                                            <p:cond delay="375"/>
                                          </p:stCondLst>
                                        </p:cTn>
                                        <p:tgtEl>
                                          <p:spTgt spid="6">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u="sng" dirty="0" smtClean="0">
                <a:solidFill>
                  <a:schemeClr val="accent1">
                    <a:lumMod val="50000"/>
                  </a:schemeClr>
                </a:solidFill>
              </a:rPr>
              <a:t>The 16</a:t>
            </a:r>
            <a:r>
              <a:rPr lang="en-US" u="sng" baseline="30000" dirty="0" smtClean="0">
                <a:solidFill>
                  <a:schemeClr val="accent1">
                    <a:lumMod val="50000"/>
                  </a:schemeClr>
                </a:solidFill>
              </a:rPr>
              <a:t>th</a:t>
            </a:r>
            <a:r>
              <a:rPr lang="en-US" u="sng" dirty="0" smtClean="0">
                <a:solidFill>
                  <a:schemeClr val="accent1">
                    <a:lumMod val="50000"/>
                  </a:schemeClr>
                </a:solidFill>
              </a:rPr>
              <a:t> Amendment</a:t>
            </a:r>
            <a:endParaRPr lang="en-US" u="sng" dirty="0">
              <a:solidFill>
                <a:schemeClr val="accent1">
                  <a:lumMod val="50000"/>
                </a:schemeClr>
              </a:solidFill>
            </a:endParaRPr>
          </a:p>
        </p:txBody>
      </p:sp>
      <p:sp>
        <p:nvSpPr>
          <p:cNvPr id="5" name="Content Placeholder 4"/>
          <p:cNvSpPr>
            <a:spLocks noGrp="1"/>
          </p:cNvSpPr>
          <p:nvPr>
            <p:ph sz="quarter" idx="13"/>
          </p:nvPr>
        </p:nvSpPr>
        <p:spPr>
          <a:xfrm>
            <a:off x="990600" y="1905000"/>
            <a:ext cx="4495800" cy="3831336"/>
          </a:xfrm>
          <a:ln>
            <a:solidFill>
              <a:schemeClr val="accent1"/>
            </a:solidFill>
          </a:ln>
        </p:spPr>
        <p:txBody>
          <a:bodyPr>
            <a:noAutofit/>
          </a:bodyPr>
          <a:lstStyle/>
          <a:p>
            <a:pPr marL="0" indent="0">
              <a:buNone/>
            </a:pPr>
            <a:r>
              <a:rPr lang="en-US" sz="1800" dirty="0" smtClean="0">
                <a:latin typeface="+mj-lt"/>
              </a:rPr>
              <a:t>The 16</a:t>
            </a:r>
            <a:r>
              <a:rPr lang="en-US" sz="1800" baseline="30000" dirty="0" smtClean="0">
                <a:latin typeface="+mj-lt"/>
              </a:rPr>
              <a:t>th</a:t>
            </a:r>
            <a:r>
              <a:rPr lang="en-US" sz="1800" dirty="0" smtClean="0">
                <a:latin typeface="+mj-lt"/>
              </a:rPr>
              <a:t> Amendment created the graduated income tax, a method of collecting taxes based on the income of the individual citizen.  When courts ruled this unconstitutional, the Congress passed an amendment allowing it.  Since taxes are collected at different rates – the poor paying a lower rate of taxation, the wealthy pay higher rates – it distributes the tax burden to those who benefit the most in society. </a:t>
            </a:r>
            <a:endParaRPr lang="en-US" sz="1800" dirty="0">
              <a:latin typeface="+mj-lt"/>
            </a:endParaRPr>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486400" y="2286000"/>
            <a:ext cx="3509191" cy="3708046"/>
          </a:xfrm>
        </p:spPr>
      </p:pic>
    </p:spTree>
    <p:extLst>
      <p:ext uri="{BB962C8B-B14F-4D97-AF65-F5344CB8AC3E}">
        <p14:creationId xmlns:p14="http://schemas.microsoft.com/office/powerpoint/2010/main" val="356107829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u="sng" dirty="0">
                <a:solidFill>
                  <a:schemeClr val="accent1">
                    <a:lumMod val="50000"/>
                  </a:schemeClr>
                </a:solidFill>
              </a:rPr>
              <a:t>The </a:t>
            </a:r>
            <a:r>
              <a:rPr lang="en-US" u="sng" dirty="0" smtClean="0">
                <a:solidFill>
                  <a:schemeClr val="accent1">
                    <a:lumMod val="50000"/>
                  </a:schemeClr>
                </a:solidFill>
              </a:rPr>
              <a:t>18</a:t>
            </a:r>
            <a:r>
              <a:rPr lang="en-US" u="sng" baseline="30000" dirty="0" smtClean="0">
                <a:solidFill>
                  <a:schemeClr val="accent1">
                    <a:lumMod val="50000"/>
                  </a:schemeClr>
                </a:solidFill>
              </a:rPr>
              <a:t>th</a:t>
            </a:r>
            <a:r>
              <a:rPr lang="en-US" u="sng" dirty="0" smtClean="0">
                <a:solidFill>
                  <a:schemeClr val="accent1">
                    <a:lumMod val="50000"/>
                  </a:schemeClr>
                </a:solidFill>
              </a:rPr>
              <a:t> </a:t>
            </a:r>
            <a:r>
              <a:rPr lang="en-US" u="sng" dirty="0">
                <a:solidFill>
                  <a:schemeClr val="accent1">
                    <a:lumMod val="50000"/>
                  </a:schemeClr>
                </a:solidFill>
              </a:rPr>
              <a:t>Amendment</a:t>
            </a:r>
            <a:endParaRPr lang="en-US" dirty="0"/>
          </a:p>
        </p:txBody>
      </p:sp>
      <p:sp>
        <p:nvSpPr>
          <p:cNvPr id="3" name="Content Placeholder 2"/>
          <p:cNvSpPr>
            <a:spLocks noGrp="1"/>
          </p:cNvSpPr>
          <p:nvPr>
            <p:ph sz="quarter" idx="13"/>
          </p:nvPr>
        </p:nvSpPr>
        <p:spPr/>
        <p:txBody>
          <a:bodyPr>
            <a:normAutofit lnSpcReduction="10000"/>
          </a:bodyPr>
          <a:lstStyle/>
          <a:p>
            <a:r>
              <a:rPr lang="en-US" sz="2000" dirty="0"/>
              <a:t>The 18th Amendment to the United States Constitution prohibited the manufacture, sale, transport, import, or export of alcoholic beverages</a:t>
            </a:r>
            <a:r>
              <a:rPr lang="en-US" sz="1600" dirty="0"/>
              <a:t>. Upon ratification of the amendment by the states, Congress voted its approval in October 1919, and enacted it into law as the National Prohibition Act of 1920.</a:t>
            </a:r>
          </a:p>
        </p:txBody>
      </p:sp>
      <p:sp>
        <p:nvSpPr>
          <p:cNvPr id="4" name="Content Placeholder 3"/>
          <p:cNvSpPr>
            <a:spLocks noGrp="1"/>
          </p:cNvSpPr>
          <p:nvPr>
            <p:ph sz="quarter" idx="14"/>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7300" y="2184400"/>
            <a:ext cx="2247900" cy="299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640484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solidFill>
                  <a:schemeClr val="accent1">
                    <a:lumMod val="50000"/>
                  </a:schemeClr>
                </a:solidFill>
              </a:rPr>
              <a:t>The 17</a:t>
            </a:r>
            <a:r>
              <a:rPr lang="en-US" u="sng" baseline="30000" dirty="0" smtClean="0">
                <a:solidFill>
                  <a:schemeClr val="accent1">
                    <a:lumMod val="50000"/>
                  </a:schemeClr>
                </a:solidFill>
              </a:rPr>
              <a:t>th</a:t>
            </a:r>
            <a:r>
              <a:rPr lang="en-US" u="sng" dirty="0" smtClean="0">
                <a:solidFill>
                  <a:schemeClr val="accent1">
                    <a:lumMod val="50000"/>
                  </a:schemeClr>
                </a:solidFill>
              </a:rPr>
              <a:t> Amendment</a:t>
            </a:r>
            <a:endParaRPr lang="en-US" u="sng" dirty="0">
              <a:solidFill>
                <a:schemeClr val="accent1">
                  <a:lumMod val="50000"/>
                </a:schemeClr>
              </a:solidFill>
            </a:endParaRPr>
          </a:p>
        </p:txBody>
      </p:sp>
      <p:sp>
        <p:nvSpPr>
          <p:cNvPr id="3" name="Content Placeholder 2"/>
          <p:cNvSpPr>
            <a:spLocks noGrp="1"/>
          </p:cNvSpPr>
          <p:nvPr>
            <p:ph sz="quarter" idx="13"/>
          </p:nvPr>
        </p:nvSpPr>
        <p:spPr>
          <a:xfrm>
            <a:off x="1298448" y="2121406"/>
            <a:ext cx="3200400" cy="3745993"/>
          </a:xfrm>
        </p:spPr>
        <p:txBody>
          <a:bodyPr>
            <a:normAutofit fontScale="62500" lnSpcReduction="20000"/>
          </a:bodyPr>
          <a:lstStyle/>
          <a:p>
            <a:pPr marL="0" indent="0">
              <a:buNone/>
            </a:pPr>
            <a:r>
              <a:rPr lang="en-US" dirty="0" smtClean="0">
                <a:latin typeface="+mj-lt"/>
              </a:rPr>
              <a:t>The 17th Amendment to the Constitution was another voter reform amendment– providing for the direct election of Senators.  Previously, Senators had been selected by State Legislatures, meaning that the party in power could select their own leaders according to party politics. In Wisconsin, the voters continued to choose Robert “</a:t>
            </a:r>
            <a:r>
              <a:rPr lang="en-US" dirty="0" err="1" smtClean="0">
                <a:latin typeface="+mj-lt"/>
              </a:rPr>
              <a:t>Fightin</a:t>
            </a:r>
            <a:r>
              <a:rPr lang="en-US" dirty="0" smtClean="0">
                <a:latin typeface="+mj-lt"/>
              </a:rPr>
              <a:t>’ Bob” La </a:t>
            </a:r>
            <a:r>
              <a:rPr lang="en-US" dirty="0" err="1" smtClean="0">
                <a:latin typeface="+mj-lt"/>
              </a:rPr>
              <a:t>Follette</a:t>
            </a:r>
            <a:r>
              <a:rPr lang="en-US" dirty="0" smtClean="0">
                <a:latin typeface="+mj-lt"/>
              </a:rPr>
              <a:t>, largely for his anti-trust and anti-monopoly stances.  Voting reforms that empowered the people were characteristic of the Progressive Era. </a:t>
            </a:r>
            <a:endParaRPr lang="en-US" dirty="0">
              <a:latin typeface="+mj-lt"/>
            </a:endParaRPr>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rot="440958">
            <a:off x="4665924" y="1848013"/>
            <a:ext cx="2942656" cy="4040261"/>
          </a:xfrm>
        </p:spPr>
      </p:pic>
    </p:spTree>
    <p:extLst>
      <p:ext uri="{BB962C8B-B14F-4D97-AF65-F5344CB8AC3E}">
        <p14:creationId xmlns:p14="http://schemas.microsoft.com/office/powerpoint/2010/main" val="381728250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solidFill>
                  <a:schemeClr val="accent1">
                    <a:lumMod val="50000"/>
                  </a:schemeClr>
                </a:solidFill>
              </a:rPr>
              <a:t>The </a:t>
            </a:r>
            <a:r>
              <a:rPr lang="en-US" u="sng" dirty="0" smtClean="0">
                <a:solidFill>
                  <a:schemeClr val="accent1">
                    <a:lumMod val="50000"/>
                  </a:schemeClr>
                </a:solidFill>
              </a:rPr>
              <a:t>19</a:t>
            </a:r>
            <a:r>
              <a:rPr lang="en-US" u="sng" baseline="30000" dirty="0" smtClean="0">
                <a:solidFill>
                  <a:schemeClr val="accent1">
                    <a:lumMod val="50000"/>
                  </a:schemeClr>
                </a:solidFill>
              </a:rPr>
              <a:t>th</a:t>
            </a:r>
            <a:r>
              <a:rPr lang="en-US" u="sng" dirty="0" smtClean="0">
                <a:solidFill>
                  <a:schemeClr val="accent1">
                    <a:lumMod val="50000"/>
                  </a:schemeClr>
                </a:solidFill>
              </a:rPr>
              <a:t> </a:t>
            </a:r>
            <a:r>
              <a:rPr lang="en-US" u="sng" dirty="0">
                <a:solidFill>
                  <a:schemeClr val="accent1">
                    <a:lumMod val="50000"/>
                  </a:schemeClr>
                </a:solidFill>
              </a:rPr>
              <a:t>Amendment</a:t>
            </a:r>
            <a:endParaRPr lang="en-US" dirty="0"/>
          </a:p>
        </p:txBody>
      </p:sp>
      <p:sp>
        <p:nvSpPr>
          <p:cNvPr id="3" name="Content Placeholder 2"/>
          <p:cNvSpPr>
            <a:spLocks noGrp="1"/>
          </p:cNvSpPr>
          <p:nvPr>
            <p:ph sz="quarter" idx="13"/>
          </p:nvPr>
        </p:nvSpPr>
        <p:spPr/>
        <p:txBody>
          <a:bodyPr>
            <a:normAutofit fontScale="55000" lnSpcReduction="20000"/>
          </a:bodyPr>
          <a:lstStyle/>
          <a:p>
            <a:r>
              <a:rPr lang="en-US" sz="3200" dirty="0"/>
              <a:t>The </a:t>
            </a:r>
            <a:r>
              <a:rPr lang="en-US" sz="3200" b="1" dirty="0"/>
              <a:t>Nineteenth Amendment</a:t>
            </a:r>
            <a:r>
              <a:rPr lang="en-US" sz="3200" dirty="0"/>
              <a:t> (</a:t>
            </a:r>
            <a:r>
              <a:rPr lang="en-US" sz="3200" b="1" dirty="0"/>
              <a:t>Amendment XIX</a:t>
            </a:r>
            <a:r>
              <a:rPr lang="en-US" sz="3200" dirty="0"/>
              <a:t>) to the </a:t>
            </a:r>
            <a:r>
              <a:rPr lang="en-US" sz="3200" dirty="0">
                <a:hlinkClick r:id="rId2" tooltip="United States Constitution"/>
              </a:rPr>
              <a:t>United States Constitution</a:t>
            </a:r>
            <a:r>
              <a:rPr lang="en-US" sz="3200" dirty="0"/>
              <a:t> prohibits any United States citizen from being denied </a:t>
            </a:r>
            <a:r>
              <a:rPr lang="en-US" sz="3200" dirty="0" smtClean="0"/>
              <a:t>the </a:t>
            </a:r>
            <a:r>
              <a:rPr lang="en-US" sz="3200" u="sng" dirty="0" smtClean="0">
                <a:hlinkClick r:id="rId3" tooltip="Suffrage"/>
              </a:rPr>
              <a:t>right </a:t>
            </a:r>
            <a:r>
              <a:rPr lang="en-US" sz="3200" u="sng" dirty="0">
                <a:hlinkClick r:id="rId3" tooltip="Suffrage"/>
              </a:rPr>
              <a:t>to vote</a:t>
            </a:r>
            <a:r>
              <a:rPr lang="en-US" sz="3200" dirty="0"/>
              <a:t> on the basis of sex. </a:t>
            </a:r>
            <a:r>
              <a:rPr lang="en-US" dirty="0"/>
              <a:t>It was </a:t>
            </a:r>
            <a:r>
              <a:rPr lang="en-US" dirty="0">
                <a:hlinkClick r:id="rId4" tooltip="Article Five of the United States Constitution"/>
              </a:rPr>
              <a:t>ratified</a:t>
            </a:r>
            <a:r>
              <a:rPr lang="en-US" dirty="0"/>
              <a:t> on August 18, 1920. The Constitution allows the states to determine the qualifications for voting, and until the 1910s most states disenfranchised women. The amendment was the culmination of the </a:t>
            </a:r>
            <a:r>
              <a:rPr lang="en-US" dirty="0">
                <a:hlinkClick r:id="rId5" tooltip="Women's suffrage in the United States"/>
              </a:rPr>
              <a:t>women's suffrage movement in the United States</a:t>
            </a:r>
            <a:r>
              <a:rPr lang="en-US" dirty="0"/>
              <a:t>,</a:t>
            </a:r>
          </a:p>
        </p:txBody>
      </p:sp>
      <p:sp>
        <p:nvSpPr>
          <p:cNvPr id="4" name="Content Placeholder 3"/>
          <p:cNvSpPr>
            <a:spLocks noGrp="1"/>
          </p:cNvSpPr>
          <p:nvPr>
            <p:ph sz="quarter" idx="14"/>
          </p:nvPr>
        </p:nvSpPr>
        <p:spPr/>
        <p:txBody>
          <a:bodyPr/>
          <a:lstStyle/>
          <a:p>
            <a:endParaRPr lang="en-US" dirty="0"/>
          </a:p>
        </p:txBody>
      </p:sp>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53000" y="2209800"/>
            <a:ext cx="259080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4702285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u="sng" dirty="0" smtClean="0">
                <a:solidFill>
                  <a:schemeClr val="accent1">
                    <a:lumMod val="50000"/>
                  </a:schemeClr>
                </a:solidFill>
              </a:rPr>
              <a:t>Muckrakers</a:t>
            </a:r>
            <a:endParaRPr lang="en-US" u="sng" dirty="0">
              <a:solidFill>
                <a:schemeClr val="accent1">
                  <a:lumMod val="50000"/>
                </a:schemeClr>
              </a:solidFill>
            </a:endParaRPr>
          </a:p>
        </p:txBody>
      </p:sp>
      <p:sp>
        <p:nvSpPr>
          <p:cNvPr id="6" name="Content Placeholder 5"/>
          <p:cNvSpPr>
            <a:spLocks noGrp="1"/>
          </p:cNvSpPr>
          <p:nvPr>
            <p:ph idx="1"/>
          </p:nvPr>
        </p:nvSpPr>
        <p:spPr/>
        <p:txBody>
          <a:bodyPr>
            <a:normAutofit fontScale="85000" lnSpcReduction="20000"/>
          </a:bodyPr>
          <a:lstStyle/>
          <a:p>
            <a:r>
              <a:rPr lang="en-US" dirty="0" smtClean="0">
                <a:latin typeface="+mj-lt"/>
              </a:rPr>
              <a:t>Theodore Roosevelt was trying to insult the journalists who went around exposing corruption and malpractice in society when he coined the phrase “muckraker.” He found these journalists bothersome. </a:t>
            </a:r>
          </a:p>
          <a:p>
            <a:r>
              <a:rPr lang="en-US" dirty="0" smtClean="0">
                <a:latin typeface="+mj-lt"/>
              </a:rPr>
              <a:t>Muckrakers kind of liked the sound of it, though!  </a:t>
            </a:r>
          </a:p>
          <a:p>
            <a:r>
              <a:rPr lang="en-US" dirty="0" smtClean="0">
                <a:latin typeface="+mj-lt"/>
              </a:rPr>
              <a:t>Muckrakers were crusading journalists who attempted to expose problems in society and then encourage the people – and the people’s government – to solve the problems.</a:t>
            </a:r>
          </a:p>
          <a:p>
            <a:r>
              <a:rPr lang="en-US" dirty="0" smtClean="0">
                <a:latin typeface="+mj-lt"/>
              </a:rPr>
              <a:t>Poverty, crime, living conditions, consumer safety, child labor, lynching, education, and economic exploitation were all addressed by muckrakers. </a:t>
            </a:r>
            <a:endParaRPr lang="en-US" dirty="0">
              <a:latin typeface="+mj-lt"/>
            </a:endParaRPr>
          </a:p>
        </p:txBody>
      </p:sp>
    </p:spTree>
    <p:extLst>
      <p:ext uri="{BB962C8B-B14F-4D97-AF65-F5344CB8AC3E}">
        <p14:creationId xmlns:p14="http://schemas.microsoft.com/office/powerpoint/2010/main" val="124498191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rot="-60000">
            <a:off x="1075552" y="864866"/>
            <a:ext cx="3064827" cy="1029693"/>
          </a:xfrm>
        </p:spPr>
        <p:txBody>
          <a:bodyPr/>
          <a:lstStyle/>
          <a:p>
            <a:r>
              <a:rPr lang="en-US" u="sng" dirty="0" smtClean="0">
                <a:solidFill>
                  <a:schemeClr val="accent2">
                    <a:lumMod val="75000"/>
                  </a:schemeClr>
                </a:solidFill>
              </a:rPr>
              <a:t>Ida Tarbell</a:t>
            </a:r>
            <a:endParaRPr lang="en-US" u="sng" dirty="0">
              <a:solidFill>
                <a:schemeClr val="accent2">
                  <a:lumMod val="75000"/>
                </a:schemeClr>
              </a:solidFill>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00600" y="2438400"/>
            <a:ext cx="3021013" cy="3607179"/>
          </a:xfrm>
          <a:effectLst>
            <a:outerShdw blurRad="50800" dist="50800" dir="5400000" algn="ctr" rotWithShape="0">
              <a:schemeClr val="accent1">
                <a:lumMod val="60000"/>
                <a:lumOff val="40000"/>
              </a:schemeClr>
            </a:outerShdw>
          </a:effectLst>
        </p:spPr>
      </p:pic>
      <p:sp>
        <p:nvSpPr>
          <p:cNvPr id="6" name="Text Placeholder 5"/>
          <p:cNvSpPr>
            <a:spLocks noGrp="1"/>
          </p:cNvSpPr>
          <p:nvPr>
            <p:ph type="body" sz="half" idx="2"/>
          </p:nvPr>
        </p:nvSpPr>
        <p:spPr>
          <a:xfrm rot="-60000">
            <a:off x="1089919" y="1931401"/>
            <a:ext cx="3048891" cy="2675998"/>
          </a:xfrm>
        </p:spPr>
        <p:txBody>
          <a:bodyPr>
            <a:normAutofit fontScale="92500" lnSpcReduction="10000"/>
          </a:bodyPr>
          <a:lstStyle/>
          <a:p>
            <a:pPr algn="l"/>
            <a:r>
              <a:rPr lang="en-US" dirty="0" smtClean="0">
                <a:latin typeface="+mj-lt"/>
              </a:rPr>
              <a:t>Not to be confused with another muckraking journalist – Ida B. Wells – Ida Tarbell was the author of the book </a:t>
            </a:r>
            <a:r>
              <a:rPr lang="en-US" i="1" u="sng" dirty="0" smtClean="0">
                <a:latin typeface="+mj-lt"/>
              </a:rPr>
              <a:t>A History of the Standard Oil Company</a:t>
            </a:r>
            <a:r>
              <a:rPr lang="en-US" dirty="0" smtClean="0">
                <a:latin typeface="+mj-lt"/>
              </a:rPr>
              <a:t>.  In her work, Tarbell describe the unscrupulous and illegal methods John D. Rockefeller had used in order to create his monopolistic control of the oil industry – The Standard Oil Trust was eventually  destroyed by the courts. </a:t>
            </a:r>
            <a:endParaRPr lang="en-US" dirty="0">
              <a:latin typeface="+mj-lt"/>
            </a:endParaRPr>
          </a:p>
        </p:txBody>
      </p:sp>
      <p:sp>
        <p:nvSpPr>
          <p:cNvPr id="9" name="Rounded Rectangle 8"/>
          <p:cNvSpPr/>
          <p:nvPr/>
        </p:nvSpPr>
        <p:spPr>
          <a:xfrm>
            <a:off x="1143000" y="4572000"/>
            <a:ext cx="3200400" cy="121920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i="1" dirty="0" smtClean="0">
                <a:solidFill>
                  <a:schemeClr val="tx1"/>
                </a:solidFill>
                <a:latin typeface="Calibri" pitchFamily="34" charset="0"/>
                <a:cs typeface="Calibri" pitchFamily="34" charset="0"/>
              </a:rPr>
              <a:t>“There is no man more dangerous, in a position of power, than he who refuses to accept as a working truth… </a:t>
            </a:r>
            <a:endParaRPr lang="en-US" i="1" dirty="0">
              <a:solidFill>
                <a:schemeClr val="tx1"/>
              </a:solidFill>
              <a:latin typeface="Calibri" pitchFamily="34" charset="0"/>
              <a:cs typeface="Calibri" pitchFamily="34" charset="0"/>
            </a:endParaRPr>
          </a:p>
        </p:txBody>
      </p:sp>
      <p:sp>
        <p:nvSpPr>
          <p:cNvPr id="10" name="Rounded Rectangle 9"/>
          <p:cNvSpPr/>
          <p:nvPr/>
        </p:nvSpPr>
        <p:spPr>
          <a:xfrm>
            <a:off x="4724400" y="914400"/>
            <a:ext cx="3276600" cy="137160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i="1" dirty="0" smtClean="0">
                <a:solidFill>
                  <a:schemeClr val="tx1"/>
                </a:solidFill>
                <a:latin typeface="Calibri" pitchFamily="34" charset="0"/>
                <a:cs typeface="Calibri" pitchFamily="34" charset="0"/>
              </a:rPr>
              <a:t>… the idea that all a man does should make for righteous and soundness – that even the fixing of a tariff rate must be moral…</a:t>
            </a:r>
            <a:endParaRPr lang="en-US" i="1" dirty="0">
              <a:solidFill>
                <a:schemeClr val="tx1"/>
              </a:solidFill>
              <a:latin typeface="Calibri" pitchFamily="34" charset="0"/>
              <a:cs typeface="Calibri" pitchFamily="34" charset="0"/>
            </a:endParaRPr>
          </a:p>
        </p:txBody>
      </p:sp>
    </p:spTree>
    <p:extLst>
      <p:ext uri="{BB962C8B-B14F-4D97-AF65-F5344CB8AC3E}">
        <p14:creationId xmlns:p14="http://schemas.microsoft.com/office/powerpoint/2010/main" val="374882182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60000">
            <a:off x="1072204" y="1017295"/>
            <a:ext cx="3064827" cy="646091"/>
          </a:xfrm>
        </p:spPr>
        <p:txBody>
          <a:bodyPr/>
          <a:lstStyle/>
          <a:p>
            <a:r>
              <a:rPr lang="en-US" dirty="0" smtClean="0">
                <a:solidFill>
                  <a:schemeClr val="accent2">
                    <a:lumMod val="75000"/>
                  </a:schemeClr>
                </a:solidFill>
              </a:rPr>
              <a:t>Jacob Riis</a:t>
            </a:r>
            <a:endParaRPr lang="en-US" dirty="0">
              <a:solidFill>
                <a:schemeClr val="accent2">
                  <a:lumMod val="75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60000">
            <a:off x="4829976" y="940504"/>
            <a:ext cx="3021012" cy="3392617"/>
          </a:xfrm>
        </p:spPr>
      </p:pic>
      <p:sp>
        <p:nvSpPr>
          <p:cNvPr id="4" name="Text Placeholder 3"/>
          <p:cNvSpPr>
            <a:spLocks noGrp="1"/>
          </p:cNvSpPr>
          <p:nvPr>
            <p:ph type="body" sz="half" idx="2"/>
          </p:nvPr>
        </p:nvSpPr>
        <p:spPr>
          <a:xfrm rot="-60000">
            <a:off x="1169443" y="1702772"/>
            <a:ext cx="3048891" cy="3056940"/>
          </a:xfrm>
        </p:spPr>
        <p:txBody>
          <a:bodyPr>
            <a:normAutofit lnSpcReduction="10000"/>
          </a:bodyPr>
          <a:lstStyle/>
          <a:p>
            <a:pPr algn="l"/>
            <a:r>
              <a:rPr lang="en-US" dirty="0" smtClean="0">
                <a:latin typeface="+mj-lt"/>
              </a:rPr>
              <a:t>Jacob Riis was a New York City photographer who was compelled by what he photographed to become a forceful advocate for the poor – and particularly for poor children.  Riis was the author of How the Other Half Lives – a muckraking photo-essay exposing the poverty, crime, and desperation of immigrant families in New York’s poorest </a:t>
            </a:r>
            <a:r>
              <a:rPr lang="en-US" dirty="0" err="1" smtClean="0">
                <a:latin typeface="+mj-lt"/>
              </a:rPr>
              <a:t>communiites</a:t>
            </a:r>
            <a:r>
              <a:rPr lang="en-US" dirty="0" smtClean="0">
                <a:latin typeface="+mj-lt"/>
              </a:rPr>
              <a:t>. </a:t>
            </a:r>
            <a:endParaRPr lang="en-US" dirty="0">
              <a:latin typeface="+mj-lt"/>
            </a:endParaRPr>
          </a:p>
        </p:txBody>
      </p:sp>
      <p:sp>
        <p:nvSpPr>
          <p:cNvPr id="6" name="Rounded Rectangle 5"/>
          <p:cNvSpPr/>
          <p:nvPr/>
        </p:nvSpPr>
        <p:spPr>
          <a:xfrm>
            <a:off x="1524000" y="4800600"/>
            <a:ext cx="6477000" cy="106680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 </a:t>
            </a:r>
            <a:r>
              <a:rPr lang="en-US" sz="1400" i="1" dirty="0" smtClean="0">
                <a:solidFill>
                  <a:schemeClr val="tx1"/>
                </a:solidFill>
                <a:latin typeface="Calibri" pitchFamily="34" charset="0"/>
                <a:cs typeface="Calibri" pitchFamily="34" charset="0"/>
              </a:rPr>
              <a:t>“When nothing seems to help, I go look at a stonecutter hammering away at his rock perhaps a hundred times without as much as a crack showing in it. Yet at the hundred and first blow it will split in two, and I know it was not that blow that did it, but all that had gone before.”</a:t>
            </a:r>
            <a:endParaRPr lang="en-US" sz="1400" i="1" dirty="0">
              <a:solidFill>
                <a:schemeClr val="tx1"/>
              </a:solidFill>
              <a:latin typeface="Calibri" pitchFamily="34" charset="0"/>
              <a:cs typeface="Calibri" pitchFamily="34" charset="0"/>
            </a:endParaRPr>
          </a:p>
        </p:txBody>
      </p:sp>
    </p:spTree>
    <p:extLst>
      <p:ext uri="{BB962C8B-B14F-4D97-AF65-F5344CB8AC3E}">
        <p14:creationId xmlns:p14="http://schemas.microsoft.com/office/powerpoint/2010/main" val="339464741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60000">
            <a:off x="1149094" y="1093488"/>
            <a:ext cx="3064827" cy="724939"/>
          </a:xfrm>
        </p:spPr>
        <p:txBody>
          <a:bodyPr/>
          <a:lstStyle/>
          <a:p>
            <a:r>
              <a:rPr lang="en-US" u="sng" dirty="0" smtClean="0">
                <a:solidFill>
                  <a:schemeClr val="accent2">
                    <a:lumMod val="75000"/>
                  </a:schemeClr>
                </a:solidFill>
              </a:rPr>
              <a:t>Upton Sinclair</a:t>
            </a:r>
            <a:endParaRPr lang="en-US" u="sng" dirty="0">
              <a:solidFill>
                <a:schemeClr val="accent2">
                  <a:lumMod val="75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60000">
            <a:off x="5005821" y="726340"/>
            <a:ext cx="2414528" cy="3533185"/>
          </a:xfrm>
        </p:spPr>
      </p:pic>
      <p:sp>
        <p:nvSpPr>
          <p:cNvPr id="4" name="Text Placeholder 3"/>
          <p:cNvSpPr>
            <a:spLocks noGrp="1"/>
          </p:cNvSpPr>
          <p:nvPr>
            <p:ph type="body" sz="half" idx="2"/>
          </p:nvPr>
        </p:nvSpPr>
        <p:spPr>
          <a:xfrm rot="-60000">
            <a:off x="1133095" y="1901466"/>
            <a:ext cx="3048891" cy="3822813"/>
          </a:xfrm>
        </p:spPr>
        <p:txBody>
          <a:bodyPr>
            <a:normAutofit fontScale="92500"/>
          </a:bodyPr>
          <a:lstStyle/>
          <a:p>
            <a:pPr algn="l"/>
            <a:r>
              <a:rPr lang="en-US" dirty="0" smtClean="0">
                <a:latin typeface="+mj-lt"/>
              </a:rPr>
              <a:t>The novel The Jungle is really a story of immigration and the need to reform the working conditions in our nation’s urban centers – particularly in Chicago, where </a:t>
            </a:r>
            <a:r>
              <a:rPr lang="en-US" dirty="0" err="1" smtClean="0">
                <a:latin typeface="+mj-lt"/>
              </a:rPr>
              <a:t>Jurgis</a:t>
            </a:r>
            <a:r>
              <a:rPr lang="en-US" dirty="0" smtClean="0">
                <a:latin typeface="+mj-lt"/>
              </a:rPr>
              <a:t> is doomed to a life of low wages, injury, and alcoholism.  But part of the novel which captured the public’s attention was the disgusting description of the goings on in the meatpacking plants in fictional “</a:t>
            </a:r>
            <a:r>
              <a:rPr lang="en-US" dirty="0" err="1" smtClean="0">
                <a:latin typeface="+mj-lt"/>
              </a:rPr>
              <a:t>Packingtown</a:t>
            </a:r>
            <a:r>
              <a:rPr lang="en-US" dirty="0" smtClean="0">
                <a:latin typeface="+mj-lt"/>
              </a:rPr>
              <a:t>.”  As a result of his novel, the Meat Inspection Act and the Pure Food and Drug Acts were passed in short order – approved by TR!</a:t>
            </a:r>
            <a:endParaRPr lang="en-US" dirty="0">
              <a:latin typeface="+mj-lt"/>
            </a:endParaRPr>
          </a:p>
        </p:txBody>
      </p:sp>
      <p:sp>
        <p:nvSpPr>
          <p:cNvPr id="6" name="Rounded Rectangle 5"/>
          <p:cNvSpPr/>
          <p:nvPr/>
        </p:nvSpPr>
        <p:spPr>
          <a:xfrm>
            <a:off x="4648200" y="4419600"/>
            <a:ext cx="3429000" cy="175260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i="1" dirty="0" smtClean="0">
                <a:solidFill>
                  <a:schemeClr val="tx1"/>
                </a:solidFill>
                <a:latin typeface="Calibri" pitchFamily="34" charset="0"/>
                <a:cs typeface="Calibri" pitchFamily="34" charset="0"/>
              </a:rPr>
              <a:t>“I aimed for the public’s heart, and by accident, I hit it in the stomach.”</a:t>
            </a:r>
          </a:p>
          <a:p>
            <a:pPr marL="285750" indent="-285750">
              <a:buFontTx/>
              <a:buChar char="-"/>
            </a:pPr>
            <a:r>
              <a:rPr lang="en-US" b="1" dirty="0" smtClean="0">
                <a:solidFill>
                  <a:schemeClr val="tx1"/>
                </a:solidFill>
                <a:latin typeface="Calibri" pitchFamily="34" charset="0"/>
                <a:cs typeface="Calibri" pitchFamily="34" charset="0"/>
              </a:rPr>
              <a:t>Upton Sinclair</a:t>
            </a:r>
            <a:r>
              <a:rPr lang="en-US" dirty="0" smtClean="0">
                <a:solidFill>
                  <a:schemeClr val="tx1"/>
                </a:solidFill>
              </a:rPr>
              <a:t>, </a:t>
            </a:r>
            <a:r>
              <a:rPr lang="en-US" dirty="0" smtClean="0">
                <a:solidFill>
                  <a:schemeClr val="tx1"/>
                </a:solidFill>
                <a:latin typeface="Calibri" pitchFamily="34" charset="0"/>
                <a:cs typeface="Calibri" pitchFamily="34" charset="0"/>
              </a:rPr>
              <a:t>Socialist,</a:t>
            </a:r>
          </a:p>
          <a:p>
            <a:r>
              <a:rPr lang="en-US" dirty="0">
                <a:solidFill>
                  <a:schemeClr val="tx1"/>
                </a:solidFill>
                <a:latin typeface="Calibri" pitchFamily="34" charset="0"/>
                <a:cs typeface="Calibri" pitchFamily="34" charset="0"/>
              </a:rPr>
              <a:t>	</a:t>
            </a:r>
            <a:r>
              <a:rPr lang="en-US" dirty="0" smtClean="0">
                <a:solidFill>
                  <a:schemeClr val="tx1"/>
                </a:solidFill>
                <a:latin typeface="Calibri" pitchFamily="34" charset="0"/>
                <a:cs typeface="Calibri" pitchFamily="34" charset="0"/>
              </a:rPr>
              <a:t>Novelist, Activist</a:t>
            </a:r>
            <a:r>
              <a:rPr lang="en-US" dirty="0" smtClean="0">
                <a:solidFill>
                  <a:schemeClr val="tx1"/>
                </a:solidFill>
              </a:rPr>
              <a:t>.</a:t>
            </a:r>
            <a:endParaRPr lang="en-US" dirty="0">
              <a:solidFill>
                <a:schemeClr val="tx1"/>
              </a:solidFill>
            </a:endParaRPr>
          </a:p>
        </p:txBody>
      </p:sp>
    </p:spTree>
    <p:extLst>
      <p:ext uri="{BB962C8B-B14F-4D97-AF65-F5344CB8AC3E}">
        <p14:creationId xmlns:p14="http://schemas.microsoft.com/office/powerpoint/2010/main" val="18201223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solidFill>
                  <a:schemeClr val="accent1">
                    <a:lumMod val="50000"/>
                  </a:schemeClr>
                </a:solidFill>
              </a:rPr>
              <a:t>The Gilded Age, 1870s – 1890s</a:t>
            </a:r>
            <a:endParaRPr lang="en-US" u="sng" dirty="0">
              <a:solidFill>
                <a:schemeClr val="accent1">
                  <a:lumMod val="50000"/>
                </a:schemeClr>
              </a:solidFill>
            </a:endParaRPr>
          </a:p>
        </p:txBody>
      </p:sp>
      <p:sp>
        <p:nvSpPr>
          <p:cNvPr id="3" name="Content Placeholder 2"/>
          <p:cNvSpPr>
            <a:spLocks noGrp="1"/>
          </p:cNvSpPr>
          <p:nvPr>
            <p:ph idx="1"/>
          </p:nvPr>
        </p:nvSpPr>
        <p:spPr/>
        <p:txBody>
          <a:bodyPr>
            <a:normAutofit fontScale="92500" lnSpcReduction="20000"/>
          </a:bodyPr>
          <a:lstStyle/>
          <a:p>
            <a:r>
              <a:rPr lang="en-US" dirty="0" smtClean="0">
                <a:latin typeface="+mj-lt"/>
              </a:rPr>
              <a:t>The term “gilded” means covered with a thin layer of gold paint.  It is generally, however, a pejorative term – suggesting that there is a falseness beneath the surface.  </a:t>
            </a:r>
          </a:p>
          <a:p>
            <a:r>
              <a:rPr lang="en-US" dirty="0" smtClean="0">
                <a:latin typeface="+mj-lt"/>
              </a:rPr>
              <a:t>During the “Gilded Age” American citizens suffered due to unfair business practices and corruption in government.  And as a result, the glittering technological gains and accumulated wealth which characterized the lives of a handful of important businessmen were not shared by most citizens – most were quite poor.</a:t>
            </a:r>
            <a:endParaRPr lang="en-US" dirty="0">
              <a:latin typeface="+mj-lt"/>
            </a:endParaRPr>
          </a:p>
        </p:txBody>
      </p:sp>
    </p:spTree>
    <p:extLst>
      <p:ext uri="{BB962C8B-B14F-4D97-AF65-F5344CB8AC3E}">
        <p14:creationId xmlns:p14="http://schemas.microsoft.com/office/powerpoint/2010/main" val="39504914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par>
                          <p:cTn id="10" fill="hold">
                            <p:stCondLst>
                              <p:cond delay="1500"/>
                            </p:stCondLst>
                            <p:childTnLst>
                              <p:par>
                                <p:cTn id="11" presetID="53" presetClass="entr" presetSubtype="16"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rot="-60000">
            <a:off x="1096487" y="2014584"/>
            <a:ext cx="3064827" cy="1503037"/>
          </a:xfrm>
        </p:spPr>
        <p:txBody>
          <a:bodyPr/>
          <a:lstStyle/>
          <a:p>
            <a:r>
              <a:rPr lang="en-US" b="1" u="sng" dirty="0" smtClean="0">
                <a:solidFill>
                  <a:schemeClr val="accent1">
                    <a:lumMod val="50000"/>
                  </a:schemeClr>
                </a:solidFill>
              </a:rPr>
              <a:t>Mark Twain </a:t>
            </a:r>
            <a:endParaRPr lang="en-US" b="1" u="sng" dirty="0">
              <a:solidFill>
                <a:schemeClr val="accent1">
                  <a:lumMod val="50000"/>
                </a:schemeClr>
              </a:solidFill>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54575" y="1262685"/>
            <a:ext cx="3021013" cy="4402481"/>
          </a:xfrm>
        </p:spPr>
      </p:pic>
      <p:sp>
        <p:nvSpPr>
          <p:cNvPr id="6" name="Text Placeholder 5"/>
          <p:cNvSpPr>
            <a:spLocks noGrp="1"/>
          </p:cNvSpPr>
          <p:nvPr>
            <p:ph type="body" sz="half" idx="2"/>
          </p:nvPr>
        </p:nvSpPr>
        <p:spPr/>
        <p:txBody>
          <a:bodyPr>
            <a:normAutofit fontScale="92500" lnSpcReduction="10000"/>
          </a:bodyPr>
          <a:lstStyle/>
          <a:p>
            <a:pPr algn="l"/>
            <a:r>
              <a:rPr lang="en-US" dirty="0" smtClean="0">
                <a:latin typeface="+mj-lt"/>
              </a:rPr>
              <a:t>Mark Twain coined the phrase “The Gilded Age” in a book which he co-authored with Charles Dudley Warner.  But Twain was really more concerned with the real estate speculation and graft in Washington, D.C. than some of the topics we associate with the “Gilded Age” today. </a:t>
            </a:r>
            <a:endParaRPr lang="en-US" dirty="0">
              <a:latin typeface="+mj-lt"/>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201882">
            <a:off x="1337958" y="797381"/>
            <a:ext cx="2057400" cy="2174821"/>
          </a:xfrm>
          <a:prstGeom prst="rect">
            <a:avLst/>
          </a:prstGeom>
        </p:spPr>
      </p:pic>
    </p:spTree>
    <p:extLst>
      <p:ext uri="{BB962C8B-B14F-4D97-AF65-F5344CB8AC3E}">
        <p14:creationId xmlns:p14="http://schemas.microsoft.com/office/powerpoint/2010/main" val="8441279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ppt_w</p:attrName>
                                        </p:attrNameLst>
                                      </p:cBhvr>
                                      <p:tavLst>
                                        <p:tav tm="0" fmla="#ppt_w*sin(2.5*pi*$)">
                                          <p:val>
                                            <p:fltVal val="0"/>
                                          </p:val>
                                        </p:tav>
                                        <p:tav tm="100000">
                                          <p:val>
                                            <p:fltVal val="1"/>
                                          </p:val>
                                        </p:tav>
                                      </p:tavLst>
                                    </p:anim>
                                    <p:anim calcmode="lin" valueType="num">
                                      <p:cBhvr>
                                        <p:cTn id="9" dur="2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u="sng" dirty="0" smtClean="0">
                <a:solidFill>
                  <a:schemeClr val="accent1">
                    <a:lumMod val="50000"/>
                  </a:schemeClr>
                </a:solidFill>
              </a:rPr>
              <a:t>The Major Concerns of the Gilded Age in the America:</a:t>
            </a:r>
            <a:endParaRPr lang="en-US" u="sng" dirty="0">
              <a:solidFill>
                <a:schemeClr val="accent1">
                  <a:lumMod val="50000"/>
                </a:schemeClr>
              </a:solidFill>
            </a:endParaRPr>
          </a:p>
        </p:txBody>
      </p:sp>
      <p:sp>
        <p:nvSpPr>
          <p:cNvPr id="6" name="Content Placeholder 5"/>
          <p:cNvSpPr>
            <a:spLocks noGrp="1"/>
          </p:cNvSpPr>
          <p:nvPr>
            <p:ph idx="1"/>
          </p:nvPr>
        </p:nvSpPr>
        <p:spPr/>
        <p:txBody>
          <a:bodyPr/>
          <a:lstStyle/>
          <a:p>
            <a:r>
              <a:rPr lang="en-US" dirty="0" smtClean="0">
                <a:latin typeface="+mj-lt"/>
              </a:rPr>
              <a:t>Wealthy industrialists and major business leaders were engaged in unfair business practices which allowed them to enrich themselves at the expense of the public – while running competitors out of business.</a:t>
            </a:r>
          </a:p>
          <a:p>
            <a:r>
              <a:rPr lang="en-US" dirty="0" smtClean="0">
                <a:latin typeface="+mj-lt"/>
              </a:rPr>
              <a:t>Corruption and dishonesty in government were rampant – bribery and voter fraud characterized many elections, and government leaders were self-interested. </a:t>
            </a:r>
            <a:endParaRPr lang="en-US" dirty="0">
              <a:latin typeface="+mj-lt"/>
            </a:endParaRPr>
          </a:p>
        </p:txBody>
      </p:sp>
    </p:spTree>
    <p:extLst>
      <p:ext uri="{BB962C8B-B14F-4D97-AF65-F5344CB8AC3E}">
        <p14:creationId xmlns:p14="http://schemas.microsoft.com/office/powerpoint/2010/main" val="10939611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3000"/>
                                  </p:stCondLst>
                                  <p:childTnLst>
                                    <p:set>
                                      <p:cBhvr>
                                        <p:cTn id="9"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rot="-60000">
            <a:off x="1076606" y="2972858"/>
            <a:ext cx="3063240" cy="439667"/>
          </a:xfrm>
        </p:spPr>
        <p:txBody>
          <a:bodyPr>
            <a:normAutofit fontScale="90000"/>
          </a:bodyPr>
          <a:lstStyle/>
          <a:p>
            <a:r>
              <a:rPr lang="en-US" b="1" u="sng" dirty="0" smtClean="0">
                <a:solidFill>
                  <a:schemeClr val="accent1">
                    <a:lumMod val="50000"/>
                  </a:schemeClr>
                </a:solidFill>
              </a:rPr>
              <a:t>The Spoils System</a:t>
            </a:r>
            <a:endParaRPr lang="en-US" b="1" u="sng" dirty="0">
              <a:solidFill>
                <a:schemeClr val="accent1">
                  <a:lumMod val="50000"/>
                </a:schemeClr>
              </a:solidFill>
            </a:endParaRPr>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3507" r="3507"/>
          <a:stretch>
            <a:fillRect/>
          </a:stretch>
        </p:blipFill>
        <p:spPr/>
      </p:pic>
      <p:sp>
        <p:nvSpPr>
          <p:cNvPr id="6" name="Text Placeholder 5"/>
          <p:cNvSpPr>
            <a:spLocks noGrp="1"/>
          </p:cNvSpPr>
          <p:nvPr>
            <p:ph type="body" sz="half" idx="2"/>
          </p:nvPr>
        </p:nvSpPr>
        <p:spPr>
          <a:xfrm rot="-60000">
            <a:off x="834051" y="3455131"/>
            <a:ext cx="3580854" cy="2336634"/>
          </a:xfrm>
        </p:spPr>
        <p:txBody>
          <a:bodyPr>
            <a:normAutofit lnSpcReduction="10000"/>
          </a:bodyPr>
          <a:lstStyle/>
          <a:p>
            <a:pPr algn="l"/>
            <a:r>
              <a:rPr lang="en-US" dirty="0" smtClean="0">
                <a:latin typeface="+mj-lt"/>
              </a:rPr>
              <a:t>“To the Victor go the Spoils!”  This was the ancient motto of all conquering armies, and President Andrew Jackson –who had commanded a few conquering armies – believed the idea applied to politics, too.  He established and defended  the “Spoils System” – the practice of rewarding loyal supporters of your political party with government jobs. </a:t>
            </a:r>
            <a:endParaRPr lang="en-US" dirty="0">
              <a:latin typeface="+mj-lt"/>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0" y="685800"/>
            <a:ext cx="1600200" cy="2312427"/>
          </a:xfrm>
          <a:prstGeom prst="rect">
            <a:avLst/>
          </a:prstGeom>
        </p:spPr>
      </p:pic>
    </p:spTree>
    <p:extLst>
      <p:ext uri="{BB962C8B-B14F-4D97-AF65-F5344CB8AC3E}">
        <p14:creationId xmlns:p14="http://schemas.microsoft.com/office/powerpoint/2010/main" val="317981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rot="-60000">
            <a:off x="1074988" y="864872"/>
            <a:ext cx="3064827" cy="964896"/>
          </a:xfrm>
        </p:spPr>
        <p:txBody>
          <a:bodyPr>
            <a:normAutofit fontScale="90000"/>
          </a:bodyPr>
          <a:lstStyle/>
          <a:p>
            <a:pPr algn="l"/>
            <a:r>
              <a:rPr lang="en-US" dirty="0" smtClean="0">
                <a:solidFill>
                  <a:schemeClr val="accent1">
                    <a:lumMod val="50000"/>
                  </a:schemeClr>
                </a:solidFill>
              </a:rPr>
              <a:t>Political Bosses like William “Boss” Tweed bought votes.</a:t>
            </a:r>
            <a:endParaRPr lang="en-US" dirty="0">
              <a:solidFill>
                <a:schemeClr val="accent1">
                  <a:lumMod val="50000"/>
                </a:schemeClr>
              </a:solidFill>
            </a:endParaRPr>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854575" y="1471173"/>
            <a:ext cx="3021013" cy="3985505"/>
          </a:xfrm>
        </p:spPr>
      </p:pic>
      <p:sp>
        <p:nvSpPr>
          <p:cNvPr id="6" name="Text Placeholder 5"/>
          <p:cNvSpPr>
            <a:spLocks noGrp="1"/>
          </p:cNvSpPr>
          <p:nvPr>
            <p:ph type="body" sz="half" idx="2"/>
          </p:nvPr>
        </p:nvSpPr>
        <p:spPr>
          <a:xfrm rot="-60000">
            <a:off x="1133130" y="1905455"/>
            <a:ext cx="3048891" cy="3818823"/>
          </a:xfrm>
        </p:spPr>
        <p:txBody>
          <a:bodyPr>
            <a:normAutofit fontScale="92500"/>
          </a:bodyPr>
          <a:lstStyle/>
          <a:p>
            <a:pPr marL="285750" indent="-285750" algn="l">
              <a:buFont typeface="Wingdings" pitchFamily="2" charset="2"/>
              <a:buChar char="q"/>
            </a:pPr>
            <a:r>
              <a:rPr lang="en-US" dirty="0" smtClean="0">
                <a:latin typeface="+mj-lt"/>
              </a:rPr>
              <a:t>Because they controlled all local contracts for  sewage, garbage collection, road construction, and building, “Boss” Tweed and the Tammany hall circle controlled much of the public spending in New York.</a:t>
            </a:r>
          </a:p>
          <a:p>
            <a:pPr marL="285750" indent="-285750" algn="l">
              <a:buFont typeface="Wingdings" pitchFamily="2" charset="2"/>
              <a:buChar char="q"/>
            </a:pPr>
            <a:r>
              <a:rPr lang="en-US" dirty="0" smtClean="0">
                <a:latin typeface="+mj-lt"/>
              </a:rPr>
              <a:t>By accepting bribes and kickbacks for these contracts, they could buy the votes of poor immigrant workers – who often sold their votes for a job, a meal, or a kindness during their time of need.</a:t>
            </a:r>
            <a:endParaRPr lang="en-US" dirty="0">
              <a:latin typeface="+mj-lt"/>
            </a:endParaRPr>
          </a:p>
        </p:txBody>
      </p:sp>
    </p:spTree>
    <p:extLst>
      <p:ext uri="{BB962C8B-B14F-4D97-AF65-F5344CB8AC3E}">
        <p14:creationId xmlns:p14="http://schemas.microsoft.com/office/powerpoint/2010/main" val="2419412872"/>
      </p:ext>
    </p:extLst>
  </p:cSld>
  <p:clrMapOvr>
    <a:masterClrMapping/>
  </p:clrMapOvr>
  <mc:AlternateContent xmlns:mc="http://schemas.openxmlformats.org/markup-compatibility/2006" xmlns:p14="http://schemas.microsoft.com/office/powerpoint/2010/main">
    <mc:Choice Requires="p14">
      <p:transition spd="slow" p14:dur="2000">
        <p:sndAc>
          <p:stSnd>
            <p:snd r:embed="rId2" name="whoosh.wav"/>
          </p:stSnd>
        </p:sndAc>
      </p:transition>
    </mc:Choice>
    <mc:Fallback xmlns="">
      <p:transition spd="slow">
        <p:sndAc>
          <p:stSnd>
            <p:snd r:embed="rId4" name="whoosh.wav"/>
          </p:stSnd>
        </p:sndAc>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rot="-60000">
            <a:off x="1150522" y="864877"/>
            <a:ext cx="3064827" cy="888708"/>
          </a:xfrm>
        </p:spPr>
        <p:txBody>
          <a:bodyPr/>
          <a:lstStyle/>
          <a:p>
            <a:r>
              <a:rPr lang="en-US" dirty="0" smtClean="0">
                <a:solidFill>
                  <a:schemeClr val="accent1">
                    <a:lumMod val="50000"/>
                  </a:schemeClr>
                </a:solidFill>
              </a:rPr>
              <a:t>Kickbacks and Bribery </a:t>
            </a:r>
            <a:endParaRPr lang="en-US" dirty="0">
              <a:solidFill>
                <a:schemeClr val="accent1">
                  <a:lumMod val="50000"/>
                </a:schemeClr>
              </a:solidFill>
            </a:endParaRP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4494" y="1066800"/>
            <a:ext cx="3372581" cy="4495800"/>
          </a:xfrm>
        </p:spPr>
      </p:pic>
      <p:sp>
        <p:nvSpPr>
          <p:cNvPr id="7" name="Text Placeholder 6"/>
          <p:cNvSpPr>
            <a:spLocks noGrp="1"/>
          </p:cNvSpPr>
          <p:nvPr>
            <p:ph type="body" sz="half" idx="2"/>
          </p:nvPr>
        </p:nvSpPr>
        <p:spPr>
          <a:xfrm rot="-60000">
            <a:off x="1133736" y="1755732"/>
            <a:ext cx="3048891" cy="4187703"/>
          </a:xfrm>
        </p:spPr>
        <p:txBody>
          <a:bodyPr>
            <a:normAutofit fontScale="92500" lnSpcReduction="10000"/>
          </a:bodyPr>
          <a:lstStyle/>
          <a:p>
            <a:pPr marL="285750" indent="-285750" algn="l">
              <a:buFont typeface="Wingdings" pitchFamily="2" charset="2"/>
              <a:buChar char="v"/>
            </a:pPr>
            <a:r>
              <a:rPr lang="en-US" dirty="0" smtClean="0">
                <a:latin typeface="+mj-lt"/>
              </a:rPr>
              <a:t>Politicians who accept money from competitors hoping to secure a government contract have obviously been bribed.  Everyone can understand how this would hurt a city – contracts would go to people with the most money, not the most ability to complete the job cheaply.</a:t>
            </a:r>
          </a:p>
          <a:p>
            <a:pPr marL="285750" indent="-285750" algn="l">
              <a:buFont typeface="Wingdings" pitchFamily="2" charset="2"/>
              <a:buChar char="v"/>
            </a:pPr>
            <a:r>
              <a:rPr lang="en-US" dirty="0" smtClean="0">
                <a:latin typeface="+mj-lt"/>
              </a:rPr>
              <a:t>“Kickbacks” occur when government officials offer a company a contract for a high bid – with the expectation that the company will return part of the money to the politicians themselves.</a:t>
            </a:r>
          </a:p>
          <a:p>
            <a:pPr marL="285750" indent="-285750" algn="l">
              <a:buFont typeface="Wingdings" pitchFamily="2" charset="2"/>
              <a:buChar char="v"/>
            </a:pPr>
            <a:r>
              <a:rPr lang="en-US" dirty="0" smtClean="0">
                <a:latin typeface="+mj-lt"/>
              </a:rPr>
              <a:t>In both cases, the taxpayers lose out. </a:t>
            </a:r>
            <a:endParaRPr lang="en-US" dirty="0">
              <a:latin typeface="+mj-lt"/>
            </a:endParaRPr>
          </a:p>
        </p:txBody>
      </p:sp>
    </p:spTree>
    <p:extLst>
      <p:ext uri="{BB962C8B-B14F-4D97-AF65-F5344CB8AC3E}">
        <p14:creationId xmlns:p14="http://schemas.microsoft.com/office/powerpoint/2010/main" val="89649494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l"/>
            <a:r>
              <a:rPr lang="en-US" sz="3200" dirty="0" smtClean="0">
                <a:solidFill>
                  <a:schemeClr val="accent1">
                    <a:lumMod val="50000"/>
                  </a:schemeClr>
                </a:solidFill>
              </a:rPr>
              <a:t>Thomas Nast, the political cartoonist: “Who Stole the People’s Money?” </a:t>
            </a:r>
            <a:endParaRPr lang="en-US" sz="3200" dirty="0">
              <a:solidFill>
                <a:schemeClr val="accent1">
                  <a:lumMod val="50000"/>
                </a:schemeClr>
              </a:solidFill>
            </a:endParaRPr>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0200" y="1905000"/>
            <a:ext cx="5791200" cy="4221142"/>
          </a:xfrm>
        </p:spPr>
      </p:pic>
    </p:spTree>
    <p:extLst>
      <p:ext uri="{BB962C8B-B14F-4D97-AF65-F5344CB8AC3E}">
        <p14:creationId xmlns:p14="http://schemas.microsoft.com/office/powerpoint/2010/main" val="1399566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800" dirty="0" err="1" smtClean="0">
                <a:solidFill>
                  <a:schemeClr val="accent1">
                    <a:lumMod val="50000"/>
                  </a:schemeClr>
                </a:solidFill>
              </a:rPr>
              <a:t>William</a:t>
            </a:r>
            <a:r>
              <a:rPr lang="en-US" dirty="0" err="1" smtClean="0">
                <a:solidFill>
                  <a:schemeClr val="accent1">
                    <a:lumMod val="50000"/>
                  </a:schemeClr>
                </a:solidFill>
              </a:rPr>
              <a:t>“</a:t>
            </a:r>
            <a:r>
              <a:rPr lang="en-US" sz="3100" dirty="0" err="1" smtClean="0">
                <a:solidFill>
                  <a:schemeClr val="accent1">
                    <a:lumMod val="50000"/>
                  </a:schemeClr>
                </a:solidFill>
              </a:rPr>
              <a:t>Boss</a:t>
            </a:r>
            <a:r>
              <a:rPr lang="en-US" sz="3100" dirty="0" smtClean="0">
                <a:solidFill>
                  <a:schemeClr val="accent1">
                    <a:lumMod val="50000"/>
                  </a:schemeClr>
                </a:solidFill>
              </a:rPr>
              <a:t>” Tweed made it to jail eventually, but he was never truly </a:t>
            </a:r>
            <a:r>
              <a:rPr lang="en-US" sz="3100" u="sng" dirty="0" smtClean="0">
                <a:solidFill>
                  <a:schemeClr val="accent1">
                    <a:lumMod val="50000"/>
                  </a:schemeClr>
                </a:solidFill>
              </a:rPr>
              <a:t>condemned</a:t>
            </a:r>
            <a:r>
              <a:rPr lang="en-US" sz="3100" dirty="0" smtClean="0">
                <a:solidFill>
                  <a:schemeClr val="accent1">
                    <a:lumMod val="50000"/>
                  </a:schemeClr>
                </a:solidFill>
              </a:rPr>
              <a:t> by the people he had robbed…</a:t>
            </a:r>
            <a:endParaRPr lang="en-US" sz="3100" dirty="0">
              <a:solidFill>
                <a:schemeClr val="accent1">
                  <a:lumMod val="50000"/>
                </a:schemeClr>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3000" y="2286000"/>
            <a:ext cx="3562440" cy="3603625"/>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27431">
            <a:off x="5064268" y="2364615"/>
            <a:ext cx="2581275" cy="3591339"/>
          </a:xfrm>
          <a:prstGeom prst="rect">
            <a:avLst/>
          </a:prstGeom>
        </p:spPr>
      </p:pic>
    </p:spTree>
    <p:extLst>
      <p:ext uri="{BB962C8B-B14F-4D97-AF65-F5344CB8AC3E}">
        <p14:creationId xmlns:p14="http://schemas.microsoft.com/office/powerpoint/2010/main" val="3025965399"/>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1600</TotalTime>
  <Words>1392</Words>
  <Application>Microsoft Macintosh PowerPoint</Application>
  <PresentationFormat>On-screen Show (4:3)</PresentationFormat>
  <Paragraphs>52</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Pushpin</vt:lpstr>
      <vt:lpstr>The Gilded Age and Progressive Reforms</vt:lpstr>
      <vt:lpstr>The Gilded Age, 1870s – 1890s</vt:lpstr>
      <vt:lpstr>Mark Twain </vt:lpstr>
      <vt:lpstr>The Major Concerns of the Gilded Age in the America:</vt:lpstr>
      <vt:lpstr>The Spoils System</vt:lpstr>
      <vt:lpstr>Political Bosses like William “Boss” Tweed bought votes.</vt:lpstr>
      <vt:lpstr>Kickbacks and Bribery </vt:lpstr>
      <vt:lpstr>Thomas Nast, the political cartoonist: “Who Stole the People’s Money?” </vt:lpstr>
      <vt:lpstr>William“Boss” Tweed made it to jail eventually, but he was never truly condemned by the people he had robbed…</vt:lpstr>
      <vt:lpstr>“Fighting Bob” La Follette </vt:lpstr>
      <vt:lpstr>Progressive Voting Reforms</vt:lpstr>
      <vt:lpstr>The 16th Amendment</vt:lpstr>
      <vt:lpstr>The 18th Amendment</vt:lpstr>
      <vt:lpstr>The 17th Amendment</vt:lpstr>
      <vt:lpstr>The 19th Amendment</vt:lpstr>
      <vt:lpstr>Muckrakers</vt:lpstr>
      <vt:lpstr>Ida Tarbell</vt:lpstr>
      <vt:lpstr>Jacob Riis</vt:lpstr>
      <vt:lpstr>Upton Sinclair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dc:creator>
  <cp:lastModifiedBy>Vickie Dean</cp:lastModifiedBy>
  <cp:revision>37</cp:revision>
  <cp:lastPrinted>2013-11-27T19:02:15Z</cp:lastPrinted>
  <dcterms:created xsi:type="dcterms:W3CDTF">2011-07-02T15:51:00Z</dcterms:created>
  <dcterms:modified xsi:type="dcterms:W3CDTF">2015-01-04T19:54:56Z</dcterms:modified>
</cp:coreProperties>
</file>